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66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1"/>
    <p:restoredTop sz="94656"/>
  </p:normalViewPr>
  <p:slideViewPr>
    <p:cSldViewPr snapToGrid="0">
      <p:cViewPr varScale="1">
        <p:scale>
          <a:sx n="47" d="100"/>
          <a:sy n="47" d="100"/>
        </p:scale>
        <p:origin x="38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63540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368-1F92-4763-B73C-2FEFE03EEE2C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8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368-1F92-4763-B73C-2FEFE03EEE2C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368-1F92-4763-B73C-2FEFE03EEE2C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1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368-1F92-4763-B73C-2FEFE03EEE2C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1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368-1F92-4763-B73C-2FEFE03EEE2C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4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368-1F92-4763-B73C-2FEFE03EEE2C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8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368-1F92-4763-B73C-2FEFE03EEE2C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6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368-1F92-4763-B73C-2FEFE03EEE2C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2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368-1F92-4763-B73C-2FEFE03EEE2C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32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368-1F92-4763-B73C-2FEFE03EEE2C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98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368-1F92-4763-B73C-2FEFE03EEE2C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5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72368-1F92-4763-B73C-2FEFE03EEE2C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4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НАЗВАНИЕ…"/>
          <p:cNvSpPr txBox="1"/>
          <p:nvPr/>
        </p:nvSpPr>
        <p:spPr>
          <a:xfrm>
            <a:off x="2324789" y="1002795"/>
            <a:ext cx="9199634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r>
              <a:rPr lang="ru-RU" sz="660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МИКРОКЛОНАЛЬНОЕ </a:t>
            </a:r>
            <a:endParaRPr lang="ru-RU" sz="6600" dirty="0" smtClean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r>
              <a:rPr lang="ru-RU" sz="6600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РАЗМНОЖЕНИЕ</a:t>
            </a:r>
            <a:endParaRPr sz="6600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ДНК PNG картинки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6287">
            <a:off x="-48094" y="1094307"/>
            <a:ext cx="13245126" cy="993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68720" y="7695532"/>
            <a:ext cx="65024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Чернова Дарья Олеговна, педагог </a:t>
            </a:r>
          </a:p>
          <a:p>
            <a:pPr algn="r"/>
            <a:r>
              <a:rPr lang="ru-RU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</a:p>
          <a:p>
            <a:pPr algn="r"/>
            <a:r>
              <a:rPr lang="ru-RU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ГОУ ДО ТО «ОЭБЦУ»</a:t>
            </a:r>
          </a:p>
          <a:p>
            <a:pPr algn="r"/>
            <a:r>
              <a:rPr lang="ru-RU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технопарк естественнонаучной направленности»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6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9" name="НАЗВАНИЕ РАЗДЕЛА"/>
          <p:cNvSpPr txBox="1"/>
          <p:nvPr/>
        </p:nvSpPr>
        <p:spPr>
          <a:xfrm>
            <a:off x="455790" y="1071778"/>
            <a:ext cx="955069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Этапы </a:t>
            </a:r>
            <a:r>
              <a:rPr lang="ru-RU" dirty="0" err="1" smtClean="0"/>
              <a:t>клонального</a:t>
            </a:r>
            <a:r>
              <a:rPr lang="ru-RU" dirty="0" smtClean="0"/>
              <a:t> </a:t>
            </a:r>
            <a:r>
              <a:rPr lang="ru-RU" dirty="0" err="1" smtClean="0"/>
              <a:t>микроразмножения</a:t>
            </a:r>
            <a:endParaRPr dirty="0"/>
          </a:p>
        </p:txBody>
      </p:sp>
      <p:sp>
        <p:nvSpPr>
          <p:cNvPr id="263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Номер слайда"/>
          <p:cNvSpPr txBox="1">
            <a:spLocks noGrp="1"/>
          </p:cNvSpPr>
          <p:nvPr>
            <p:ph type="sldNum" sz="quarter" idx="12"/>
          </p:nvPr>
        </p:nvSpPr>
        <p:spPr>
          <a:xfrm>
            <a:off x="11826001" y="9180852"/>
            <a:ext cx="341885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8225E0B-56B5-2440-B62C-F4A12775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1"/>
          <a:stretch/>
        </p:blipFill>
        <p:spPr>
          <a:xfrm>
            <a:off x="3824526" y="1881205"/>
            <a:ext cx="5864665" cy="7872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666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8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Номер слайда"/>
          <p:cNvSpPr txBox="1">
            <a:spLocks noGrp="1"/>
          </p:cNvSpPr>
          <p:nvPr>
            <p:ph type="sldNum" sz="quarter" idx="12"/>
          </p:nvPr>
        </p:nvSpPr>
        <p:spPr>
          <a:xfrm>
            <a:off x="11826001" y="9180852"/>
            <a:ext cx="341885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66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7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id="{AF860E66-96AB-A94F-82D6-72F602A403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41841" y="214953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id="{4E946F04-9F56-1146-992D-4E8FC1822E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8896164" y="264796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8225E0B-56B5-2440-B62C-F4A12775A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2551" y="122186"/>
            <a:ext cx="1544248" cy="1061079"/>
          </a:xfrm>
          <a:prstGeom prst="rect">
            <a:avLst/>
          </a:prstGeom>
        </p:spPr>
      </p:pic>
      <p:sp>
        <p:nvSpPr>
          <p:cNvPr id="15" name="ТЕКСТ ТЕКСТ ТЕКСТ ТЕКСТ ТЕКСТ ТЕКСТ ТЕКСТ ТЕКСТ…"/>
          <p:cNvSpPr txBox="1"/>
          <p:nvPr/>
        </p:nvSpPr>
        <p:spPr>
          <a:xfrm>
            <a:off x="885420" y="2950366"/>
            <a:ext cx="11416652" cy="6135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just" defTabSz="457200">
              <a:buClr>
                <a:schemeClr val="accent1"/>
              </a:buClr>
              <a:buSzPct val="91000"/>
              <a:buFont typeface="Arial" panose="020B0604020202020204" pitchFamily="34" charset="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2800" dirty="0"/>
          </a:p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Эффективность введения в культуру зависит от многих факторов:</a:t>
            </a:r>
          </a:p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2800" dirty="0" smtClean="0"/>
          </a:p>
          <a:p>
            <a:pPr marL="457200" indent="-4572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Тип стерилизующего вещества и время обработки</a:t>
            </a:r>
          </a:p>
          <a:p>
            <a:pPr marL="457200" indent="-4572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2800" dirty="0" smtClean="0"/>
          </a:p>
          <a:p>
            <a:pPr marL="457200" indent="-4572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Видовые и сортовые особенности растений</a:t>
            </a:r>
          </a:p>
          <a:p>
            <a:pPr marL="457200" indent="-4572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2800" dirty="0" smtClean="0"/>
          </a:p>
          <a:p>
            <a:pPr marL="457200" indent="-4572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Тип используемого </a:t>
            </a:r>
            <a:r>
              <a:rPr lang="ru-RU" sz="2800" dirty="0" err="1" smtClean="0"/>
              <a:t>экспланта</a:t>
            </a:r>
            <a:endParaRPr lang="ru-RU" sz="2800" dirty="0" smtClean="0"/>
          </a:p>
          <a:p>
            <a:pPr marL="457200" indent="-4572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2800" dirty="0" smtClean="0"/>
          </a:p>
          <a:p>
            <a:pPr marL="457200" indent="-4572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Возраст и качество растительного материала</a:t>
            </a:r>
          </a:p>
          <a:p>
            <a:pPr marL="457200" indent="-4572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2800" dirty="0" smtClean="0"/>
          </a:p>
          <a:p>
            <a:pPr marL="457200" indent="-4572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Сезон проведения работ</a:t>
            </a:r>
          </a:p>
          <a:p>
            <a:pPr marL="457200" indent="-457200" algn="just" defTabSz="457200">
              <a:buClr>
                <a:schemeClr val="accent1"/>
              </a:buClr>
              <a:buSzPct val="91000"/>
              <a:buFont typeface="Arial" panose="020B0604020202020204" pitchFamily="34" charset="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2800" dirty="0" smtClean="0"/>
          </a:p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sz="2800" dirty="0"/>
          </a:p>
        </p:txBody>
      </p:sp>
      <p:sp>
        <p:nvSpPr>
          <p:cNvPr id="17" name="НАЗВАНИЕ РАЗДЕЛА"/>
          <p:cNvSpPr txBox="1"/>
          <p:nvPr/>
        </p:nvSpPr>
        <p:spPr>
          <a:xfrm>
            <a:off x="320693" y="1146618"/>
            <a:ext cx="1254610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pPr algn="just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200" dirty="0"/>
              <a:t>Подготовка и введение в культуру </a:t>
            </a:r>
            <a:r>
              <a:rPr lang="en-US" sz="3200" dirty="0"/>
              <a:t>in vitro </a:t>
            </a:r>
            <a:r>
              <a:rPr lang="ru-RU" sz="3200" dirty="0"/>
              <a:t>растительных </a:t>
            </a:r>
            <a:r>
              <a:rPr lang="ru-RU" sz="3200" dirty="0" smtClean="0"/>
              <a:t>тканей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8648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6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Номер слайда"/>
          <p:cNvSpPr txBox="1">
            <a:spLocks noGrp="1"/>
          </p:cNvSpPr>
          <p:nvPr>
            <p:ph type="sldNum" sz="quarter" idx="12"/>
          </p:nvPr>
        </p:nvSpPr>
        <p:spPr>
          <a:xfrm>
            <a:off x="11826001" y="9180852"/>
            <a:ext cx="341885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5" name="ТЕКСТ ТЕКСТ ТЕКСТ ТЕКСТ ТЕКСТ ТЕКСТ ТЕКСТ ТЕКСТ…"/>
          <p:cNvSpPr txBox="1"/>
          <p:nvPr/>
        </p:nvSpPr>
        <p:spPr>
          <a:xfrm>
            <a:off x="347144" y="1926171"/>
            <a:ext cx="12131340" cy="253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     </a:t>
            </a:r>
            <a:r>
              <a:rPr lang="ru-RU" sz="2600" dirty="0" smtClean="0"/>
              <a:t>Меристемы </a:t>
            </a:r>
            <a:r>
              <a:rPr lang="ru-RU" sz="2600" dirty="0"/>
              <a:t>или образовательные </a:t>
            </a:r>
            <a:r>
              <a:rPr lang="ru-RU" sz="2600" dirty="0" smtClean="0"/>
              <a:t>ткани</a:t>
            </a:r>
            <a:r>
              <a:rPr lang="ru-RU" sz="2600" dirty="0"/>
              <a:t> </a:t>
            </a:r>
            <a:r>
              <a:rPr lang="ru-RU" sz="2600" dirty="0" smtClean="0"/>
              <a:t>— </a:t>
            </a:r>
            <a:r>
              <a:rPr lang="ru-RU" sz="2600" dirty="0"/>
              <a:t>обобщающее название для тканей растений, состоящих из интенсивно делящихся и сохраняющих физиологическую активность на протяжении всей жизни клеток, обеспечивающих непрерывное нарастание массы растения и предоставляющих материал для образования различных специализированных тканей (проводящих, механических и т. п</a:t>
            </a:r>
            <a:r>
              <a:rPr lang="ru-RU" sz="2600" dirty="0" smtClean="0"/>
              <a:t>.)</a:t>
            </a:r>
            <a:endParaRPr lang="ru-RU" sz="2600" dirty="0"/>
          </a:p>
        </p:txBody>
      </p:sp>
      <p:sp>
        <p:nvSpPr>
          <p:cNvPr id="17" name="НАЗВАНИЕ РАЗДЕЛА"/>
          <p:cNvSpPr txBox="1"/>
          <p:nvPr/>
        </p:nvSpPr>
        <p:spPr>
          <a:xfrm>
            <a:off x="458694" y="789594"/>
            <a:ext cx="1254610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pPr algn="just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4800" dirty="0" smtClean="0"/>
              <a:t>Виды меристем</a:t>
            </a:r>
            <a:endParaRPr lang="ru-RU" sz="4800" dirty="0"/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79" y="4460198"/>
            <a:ext cx="7037535" cy="5083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29044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6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Номер слайда"/>
          <p:cNvSpPr txBox="1">
            <a:spLocks noGrp="1"/>
          </p:cNvSpPr>
          <p:nvPr>
            <p:ph type="sldNum" sz="quarter" idx="12"/>
          </p:nvPr>
        </p:nvSpPr>
        <p:spPr>
          <a:xfrm>
            <a:off x="11826001" y="9180852"/>
            <a:ext cx="341885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7" name="НАЗВАНИЕ РАЗДЕЛА"/>
          <p:cNvSpPr txBox="1"/>
          <p:nvPr/>
        </p:nvSpPr>
        <p:spPr>
          <a:xfrm>
            <a:off x="458694" y="789594"/>
            <a:ext cx="1254610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pPr algn="just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4800" dirty="0" smtClean="0"/>
              <a:t>Апикальные меристемы</a:t>
            </a:r>
            <a:endParaRPr lang="ru-RU" sz="4800" dirty="0"/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6" b="12104"/>
          <a:stretch/>
        </p:blipFill>
        <p:spPr>
          <a:xfrm>
            <a:off x="319717" y="3028451"/>
            <a:ext cx="6932741" cy="4810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2" r="29423"/>
          <a:stretch/>
        </p:blipFill>
        <p:spPr>
          <a:xfrm>
            <a:off x="7252458" y="2413107"/>
            <a:ext cx="5290591" cy="673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39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6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Номер слайда"/>
          <p:cNvSpPr txBox="1">
            <a:spLocks noGrp="1"/>
          </p:cNvSpPr>
          <p:nvPr>
            <p:ph type="sldNum" sz="quarter" idx="12"/>
          </p:nvPr>
        </p:nvSpPr>
        <p:spPr>
          <a:xfrm>
            <a:off x="11826001" y="9180852"/>
            <a:ext cx="341885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7" name="НАЗВАНИЕ РАЗДЕЛА"/>
          <p:cNvSpPr txBox="1"/>
          <p:nvPr/>
        </p:nvSpPr>
        <p:spPr>
          <a:xfrm>
            <a:off x="458694" y="789594"/>
            <a:ext cx="1254610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pPr algn="just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4800" dirty="0" smtClean="0"/>
              <a:t>Апикальные меристемы</a:t>
            </a:r>
            <a:endParaRPr lang="ru-RU" sz="4800" dirty="0"/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0" b="8295"/>
          <a:stretch/>
        </p:blipFill>
        <p:spPr>
          <a:xfrm>
            <a:off x="44336" y="3396027"/>
            <a:ext cx="7397505" cy="4069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" r="30614"/>
          <a:stretch/>
        </p:blipFill>
        <p:spPr>
          <a:xfrm>
            <a:off x="7357993" y="2781019"/>
            <a:ext cx="5341027" cy="622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621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6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Номер слайда"/>
          <p:cNvSpPr txBox="1">
            <a:spLocks noGrp="1"/>
          </p:cNvSpPr>
          <p:nvPr>
            <p:ph type="sldNum" sz="quarter" idx="12"/>
          </p:nvPr>
        </p:nvSpPr>
        <p:spPr>
          <a:xfrm>
            <a:off x="11826001" y="9180852"/>
            <a:ext cx="341885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7" name="НАЗВАНИЕ РАЗДЕЛА"/>
          <p:cNvSpPr txBox="1"/>
          <p:nvPr/>
        </p:nvSpPr>
        <p:spPr>
          <a:xfrm>
            <a:off x="458694" y="789594"/>
            <a:ext cx="1254610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pPr algn="just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4800" dirty="0"/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63" y="1976897"/>
            <a:ext cx="10114796" cy="7586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8811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6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Номер слайда"/>
          <p:cNvSpPr txBox="1">
            <a:spLocks noGrp="1"/>
          </p:cNvSpPr>
          <p:nvPr>
            <p:ph type="sldNum" sz="quarter" idx="12"/>
          </p:nvPr>
        </p:nvSpPr>
        <p:spPr>
          <a:xfrm>
            <a:off x="11826001" y="9180852"/>
            <a:ext cx="341885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7" name="НАЗВАНИЕ РАЗДЕЛА"/>
          <p:cNvSpPr txBox="1"/>
          <p:nvPr/>
        </p:nvSpPr>
        <p:spPr>
          <a:xfrm>
            <a:off x="320693" y="869603"/>
            <a:ext cx="1254610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pPr algn="just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4800" dirty="0" smtClean="0"/>
              <a:t>Латеральные (вторичные) меристемы</a:t>
            </a:r>
            <a:endParaRPr lang="ru-RU" sz="4800" dirty="0"/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96" y="3299515"/>
            <a:ext cx="9370184" cy="6512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47356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6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Номер слайда"/>
          <p:cNvSpPr txBox="1">
            <a:spLocks noGrp="1"/>
          </p:cNvSpPr>
          <p:nvPr>
            <p:ph type="sldNum" sz="quarter" idx="12"/>
          </p:nvPr>
        </p:nvSpPr>
        <p:spPr>
          <a:xfrm>
            <a:off x="11826001" y="9180852"/>
            <a:ext cx="341885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7" name="НАЗВАНИЕ РАЗДЕЛА"/>
          <p:cNvSpPr txBox="1"/>
          <p:nvPr/>
        </p:nvSpPr>
        <p:spPr>
          <a:xfrm>
            <a:off x="320693" y="869603"/>
            <a:ext cx="1254610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pPr algn="just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4800" dirty="0" smtClean="0"/>
              <a:t>Техника безопасности</a:t>
            </a:r>
            <a:endParaRPr lang="ru-RU" sz="4800" dirty="0"/>
          </a:p>
        </p:txBody>
      </p:sp>
      <p:sp>
        <p:nvSpPr>
          <p:cNvPr id="14" name="ТЕКСТ ТЕКСТ ТЕКСТ ТЕКСТ ТЕКСТ ТЕКСТ ТЕКСТ ТЕКСТ…"/>
          <p:cNvSpPr txBox="1"/>
          <p:nvPr/>
        </p:nvSpPr>
        <p:spPr>
          <a:xfrm>
            <a:off x="464709" y="3133023"/>
            <a:ext cx="12131340" cy="6104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14350" indent="-514350" algn="just" defTabSz="457200">
              <a:buClr>
                <a:schemeClr val="accent1"/>
              </a:buClr>
              <a:buSzPct val="91000"/>
              <a:buAutoNum type="arabicParenR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Рабочее место следует держать в чистоте. Нельзя загромождать его посудой, бумагой и ненужными материалами. </a:t>
            </a:r>
          </a:p>
          <a:p>
            <a:pPr marL="514350" indent="-514350" algn="just" defTabSz="457200">
              <a:buClr>
                <a:schemeClr val="accent1"/>
              </a:buClr>
              <a:buSzPct val="91000"/>
              <a:buAutoNum type="arabicParenR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При обращении со стеклянной химической посудой и приборами необходимо соблюдать меры предосторожности. Стеклянную посуду следует держать осторожно, не сжимаю ее сильно пальцами.</a:t>
            </a:r>
          </a:p>
          <a:p>
            <a:pPr marL="514350" indent="-514350" algn="just" defTabSz="457200">
              <a:buClr>
                <a:schemeClr val="accent1"/>
              </a:buClr>
              <a:buSzPct val="91000"/>
              <a:buAutoNum type="arabicParenR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Все работы следует проводить в белом халате, чтобы избежать порчи одежды химическими реактивами и для соблюдения стерильности во время работы в ламинарном шкафу. </a:t>
            </a:r>
          </a:p>
          <a:p>
            <a:pPr marL="514350" indent="-514350" algn="just" defTabSz="457200">
              <a:buClr>
                <a:schemeClr val="accent1"/>
              </a:buClr>
              <a:buSzPct val="91000"/>
              <a:buAutoNum type="arabicParenR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Необходимо быть предельно внимательным при работе с хирургическими инструментами, так как при неосторожном с ними обращениями можно пораниться самому и </a:t>
            </a:r>
            <a:r>
              <a:rPr lang="ru-RU" sz="2800" dirty="0" err="1" smtClean="0"/>
              <a:t>трамвировать</a:t>
            </a:r>
            <a:r>
              <a:rPr lang="ru-RU" sz="2800" dirty="0" smtClean="0"/>
              <a:t> находящихся рядом. </a:t>
            </a:r>
          </a:p>
          <a:p>
            <a:pPr marL="514350" indent="-514350" algn="just" defTabSz="457200">
              <a:buClr>
                <a:schemeClr val="accent1"/>
              </a:buClr>
              <a:buSzPct val="91000"/>
              <a:buAutoNum type="arabicParenR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360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Прямоугольник"/>
          <p:cNvSpPr/>
          <p:nvPr/>
        </p:nvSpPr>
        <p:spPr>
          <a:xfrm>
            <a:off x="-44091" y="-45918"/>
            <a:ext cx="13148941" cy="98454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5" name="СПАСИБО ЗА ВНИМАНИЕ!"/>
          <p:cNvSpPr txBox="1"/>
          <p:nvPr/>
        </p:nvSpPr>
        <p:spPr>
          <a:xfrm>
            <a:off x="3842900" y="4483099"/>
            <a:ext cx="5374959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5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СПАСИБО ЗА ВНИМАНИЕ!</a:t>
            </a:r>
          </a:p>
        </p:txBody>
      </p:sp>
      <p:pic>
        <p:nvPicPr>
          <p:cNvPr id="27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448" y="6235534"/>
            <a:ext cx="4573080" cy="6446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5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8" name="ТЕКСТ ТЕКСТ ТЕКСТ ТЕКСТ ТЕКСТ ТЕКСТ ТЕКСТ ТЕКСТ"/>
          <p:cNvSpPr txBox="1"/>
          <p:nvPr/>
        </p:nvSpPr>
        <p:spPr>
          <a:xfrm>
            <a:off x="1975339" y="10343584"/>
            <a:ext cx="65293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ТЕКСТ ТЕКСТ ТЕКСТ ТЕКСТ ТЕКСТ ТЕКСТ ТЕКСТ ТЕКСТ</a:t>
            </a:r>
          </a:p>
        </p:txBody>
      </p:sp>
      <p:sp>
        <p:nvSpPr>
          <p:cNvPr id="160" name="ТЕКСТ ТЕКСТ ТЕКСТ ТЕКСТ ТЕКСТ ТЕКСТ ТЕКСТ ТЕКСТ…"/>
          <p:cNvSpPr txBox="1"/>
          <p:nvPr/>
        </p:nvSpPr>
        <p:spPr>
          <a:xfrm>
            <a:off x="396190" y="3285878"/>
            <a:ext cx="7980427" cy="508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600" dirty="0" smtClean="0"/>
              <a:t>     Биотехнология – это дисциплина, изучающая использования живых организмов, их систем и продуктов их жизнедеятельности для решения технологических задач, а так же возможности создания живых организмов с необходимыми свойствами методом генной инженерии. </a:t>
            </a:r>
            <a:endParaRPr sz="3600" dirty="0"/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1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8" name="Picture 2" descr="В Академгородке прошли мероприятия мультиконференции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r="23058"/>
          <a:stretch/>
        </p:blipFill>
        <p:spPr bwMode="auto">
          <a:xfrm>
            <a:off x="8504663" y="3460778"/>
            <a:ext cx="4159163" cy="4907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0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НАЗВАНИЕ РАЗДЕЛА"/>
          <p:cNvSpPr txBox="1"/>
          <p:nvPr/>
        </p:nvSpPr>
        <p:spPr>
          <a:xfrm>
            <a:off x="1185868" y="730100"/>
            <a:ext cx="369492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/>
              <a:t>Б</a:t>
            </a:r>
            <a:r>
              <a:rPr lang="ru-RU" dirty="0" smtClean="0"/>
              <a:t>иотехнология</a:t>
            </a:r>
            <a:endParaRPr dirty="0"/>
          </a:p>
        </p:txBody>
      </p:sp>
      <p:sp>
        <p:nvSpPr>
          <p:cNvPr id="173" name="ТЕКСТ ТЕКСТ ТЕКСТ ТЕКСТ ТЕКСТ ТЕКСТ ТЕКСТ ТЕКСТ…"/>
          <p:cNvSpPr txBox="1"/>
          <p:nvPr/>
        </p:nvSpPr>
        <p:spPr>
          <a:xfrm>
            <a:off x="722513" y="3309902"/>
            <a:ext cx="11615732" cy="4349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200" dirty="0" smtClean="0"/>
              <a:t>Современная биотехнология – это наука и отрасль, развивающаяся в трех основных направлениях:</a:t>
            </a:r>
          </a:p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3200" dirty="0"/>
          </a:p>
          <a:p>
            <a:pPr marL="342900" indent="-3429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200" dirty="0" smtClean="0"/>
              <a:t>Молекулярная биология и генетическая инженерия;</a:t>
            </a:r>
          </a:p>
          <a:p>
            <a:pPr marL="342900" indent="-3429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3200" dirty="0" smtClean="0"/>
          </a:p>
          <a:p>
            <a:pPr marL="342900" indent="-3429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200" dirty="0" smtClean="0"/>
              <a:t>Микробиология и микробиологическая промышленность;</a:t>
            </a:r>
          </a:p>
          <a:p>
            <a:pPr marL="342900" indent="-3429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3200" dirty="0" smtClean="0"/>
          </a:p>
          <a:p>
            <a:pPr marL="342900" indent="-3429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200" dirty="0" smtClean="0"/>
              <a:t>Культура клеток и тканей </a:t>
            </a:r>
            <a:r>
              <a:rPr lang="en-US" sz="3200" dirty="0" smtClean="0"/>
              <a:t>in vitro</a:t>
            </a:r>
            <a:r>
              <a:rPr lang="ru-RU" sz="3200" dirty="0" smtClean="0"/>
              <a:t>.</a:t>
            </a:r>
          </a:p>
          <a:p>
            <a:pPr algn="l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dirty="0"/>
          </a:p>
        </p:txBody>
      </p:sp>
      <p:sp>
        <p:nvSpPr>
          <p:cNvPr id="181" name="Номер слайда"/>
          <p:cNvSpPr txBox="1">
            <a:spLocks noGrp="1"/>
          </p:cNvSpPr>
          <p:nvPr>
            <p:ph type="sldNum" sz="quarter" idx="1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7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9" name="Номер слайда"/>
          <p:cNvSpPr txBox="1">
            <a:spLocks noGrp="1"/>
          </p:cNvSpPr>
          <p:nvPr>
            <p:ph type="sldNum" sz="quarter" idx="1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90" name="НАЗВАНИЕ РАЗДЕЛА"/>
          <p:cNvSpPr txBox="1"/>
          <p:nvPr/>
        </p:nvSpPr>
        <p:spPr>
          <a:xfrm>
            <a:off x="1185868" y="730100"/>
            <a:ext cx="369492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/>
              <a:t>Б</a:t>
            </a:r>
            <a:r>
              <a:rPr lang="ru-RU" dirty="0" smtClean="0"/>
              <a:t>иотехнология</a:t>
            </a:r>
            <a:endParaRPr dirty="0"/>
          </a:p>
        </p:txBody>
      </p:sp>
      <p:sp>
        <p:nvSpPr>
          <p:cNvPr id="21" name="ТЕКСТ ТЕКСТ ТЕКСТ ТЕКСТ ТЕКСТ ТЕКСТ ТЕКСТ ТЕКСТ…"/>
          <p:cNvSpPr txBox="1"/>
          <p:nvPr/>
        </p:nvSpPr>
        <p:spPr>
          <a:xfrm>
            <a:off x="624582" y="2728982"/>
            <a:ext cx="11615732" cy="6319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200" dirty="0" smtClean="0"/>
              <a:t>Направления биотехнологии применительно растительных объектов:</a:t>
            </a:r>
          </a:p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3200" dirty="0"/>
          </a:p>
          <a:p>
            <a:pPr marL="342900" indent="-3429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200" dirty="0" smtClean="0"/>
              <a:t>Биотехнология производства культуры клеток, тканей и органов растений;</a:t>
            </a:r>
          </a:p>
          <a:p>
            <a:pPr marL="342900" indent="-3429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3200" dirty="0" smtClean="0"/>
          </a:p>
          <a:p>
            <a:pPr marL="342900" indent="-3429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200" dirty="0" smtClean="0"/>
              <a:t>Биотехнология микроклонального размножения особей;</a:t>
            </a:r>
          </a:p>
          <a:p>
            <a:pPr marL="342900" indent="-3429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3200" dirty="0"/>
          </a:p>
          <a:p>
            <a:pPr marL="342900" indent="-3429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200" dirty="0" smtClean="0"/>
              <a:t>Генная инженерия;</a:t>
            </a:r>
          </a:p>
          <a:p>
            <a:pPr marL="342900" indent="-3429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3200" dirty="0" smtClean="0"/>
          </a:p>
          <a:p>
            <a:pPr marL="342900" indent="-3429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200" dirty="0" smtClean="0"/>
              <a:t>Банк </a:t>
            </a:r>
            <a:r>
              <a:rPr lang="en-US" sz="3200" dirty="0" smtClean="0"/>
              <a:t>in vitro</a:t>
            </a:r>
            <a:r>
              <a:rPr lang="ru-RU" sz="3200" dirty="0"/>
              <a:t> </a:t>
            </a:r>
            <a:r>
              <a:rPr lang="ru-RU" sz="3200" dirty="0" smtClean="0"/>
              <a:t>и криоконсервация (сохранение генофонда растений)</a:t>
            </a:r>
          </a:p>
          <a:p>
            <a:pPr algn="l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3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Номер слайда"/>
          <p:cNvSpPr txBox="1">
            <a:spLocks noGrp="1"/>
          </p:cNvSpPr>
          <p:nvPr>
            <p:ph type="sldNum" sz="quarter" idx="1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06" name="НАЗВАНИЕ РАЗДЕЛА"/>
          <p:cNvSpPr txBox="1"/>
          <p:nvPr/>
        </p:nvSpPr>
        <p:spPr>
          <a:xfrm>
            <a:off x="1185868" y="730100"/>
            <a:ext cx="311944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Суть метода</a:t>
            </a:r>
            <a:endParaRPr dirty="0"/>
          </a:p>
        </p:txBody>
      </p:sp>
      <p:sp>
        <p:nvSpPr>
          <p:cNvPr id="207" name="ПОДЗАГОЛОВОК"/>
          <p:cNvSpPr txBox="1"/>
          <p:nvPr/>
        </p:nvSpPr>
        <p:spPr>
          <a:xfrm>
            <a:off x="1211387" y="1296593"/>
            <a:ext cx="10265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endParaRPr dirty="0"/>
          </a:p>
        </p:txBody>
      </p:sp>
      <p:sp>
        <p:nvSpPr>
          <p:cNvPr id="209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5" name="ТЕКСТ ТЕКСТ ТЕКСТ ТЕКСТ ТЕКСТ ТЕКСТ ТЕКСТ ТЕКСТ ТЕКСТ ТЕКСТ ТЕКСТ ТЕКСТ ТЕКСТ…"/>
          <p:cNvSpPr txBox="1"/>
          <p:nvPr/>
        </p:nvSpPr>
        <p:spPr>
          <a:xfrm>
            <a:off x="1185868" y="2913228"/>
            <a:ext cx="10514317" cy="484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     Достижения </a:t>
            </a:r>
            <a:r>
              <a:rPr lang="ru-RU" sz="2800" dirty="0"/>
              <a:t>в области культуры клеток и тканей привели к созданию принципиально нового метода вегетативного размножения — </a:t>
            </a:r>
            <a:r>
              <a:rPr lang="ru-RU" sz="2800" dirty="0" err="1"/>
              <a:t>клонального</a:t>
            </a:r>
            <a:r>
              <a:rPr lang="ru-RU" sz="2800" dirty="0"/>
              <a:t> </a:t>
            </a:r>
            <a:r>
              <a:rPr lang="ru-RU" sz="2800" dirty="0" err="1"/>
              <a:t>микроразмножения</a:t>
            </a:r>
            <a:r>
              <a:rPr lang="ru-RU" sz="2800" dirty="0"/>
              <a:t> (получение в условиях </a:t>
            </a:r>
            <a:r>
              <a:rPr lang="ru-RU" sz="2800" dirty="0" err="1"/>
              <a:t>in</a:t>
            </a:r>
            <a:r>
              <a:rPr lang="ru-RU" sz="2800" dirty="0"/>
              <a:t> </a:t>
            </a:r>
            <a:r>
              <a:rPr lang="ru-RU" sz="2800" dirty="0" err="1"/>
              <a:t>vitro</a:t>
            </a:r>
            <a:r>
              <a:rPr lang="ru-RU" sz="2800" dirty="0"/>
              <a:t> (в пробирке), неполовым путем растений, генетически идентичных исходному экземпляру). </a:t>
            </a:r>
            <a:endParaRPr lang="ru-RU" sz="2800" dirty="0" smtClean="0"/>
          </a:p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2800" dirty="0"/>
          </a:p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     В </a:t>
            </a:r>
            <a:r>
              <a:rPr lang="ru-RU" sz="2800" dirty="0"/>
              <a:t>основе метода лежит уникальная способность растительной клетки реализовывать присущую ей </a:t>
            </a:r>
            <a:r>
              <a:rPr lang="ru-RU" sz="2800" dirty="0" err="1"/>
              <a:t>тотипотентность</a:t>
            </a:r>
            <a:r>
              <a:rPr lang="ru-RU" sz="2800" dirty="0"/>
              <a:t>, то есть под влиянием </a:t>
            </a:r>
            <a:r>
              <a:rPr lang="ru-RU" sz="2800" dirty="0" smtClean="0"/>
              <a:t>внешнего </a:t>
            </a:r>
            <a:r>
              <a:rPr lang="ru-RU" sz="2800" dirty="0"/>
              <a:t>воздействий давать начало целому растительному организму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1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3" name="НАЗВАНИЕ РАЗДЕЛА"/>
          <p:cNvSpPr txBox="1"/>
          <p:nvPr/>
        </p:nvSpPr>
        <p:spPr>
          <a:xfrm>
            <a:off x="379881" y="1092596"/>
            <a:ext cx="776815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Микроклональное размножение</a:t>
            </a:r>
            <a:endParaRPr dirty="0"/>
          </a:p>
        </p:txBody>
      </p:sp>
      <p:sp>
        <p:nvSpPr>
          <p:cNvPr id="225" name="ТЕКСТ ТЕКСТ ТЕКСТ ТЕКСТ ТЕКСТ ТЕКСТ ТЕКСТ ТЕКСТ…"/>
          <p:cNvSpPr txBox="1"/>
          <p:nvPr/>
        </p:nvSpPr>
        <p:spPr>
          <a:xfrm>
            <a:off x="719018" y="3709411"/>
            <a:ext cx="5924326" cy="4042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200" dirty="0" smtClean="0"/>
              <a:t>     Культура </a:t>
            </a:r>
            <a:r>
              <a:rPr lang="en-US" sz="3200" dirty="0" smtClean="0"/>
              <a:t>in vitro</a:t>
            </a:r>
            <a:r>
              <a:rPr lang="ru-RU" sz="3200" dirty="0" smtClean="0"/>
              <a:t> – выращивание клеток, тканей, органов на искусственной питательной среде в стерильных условиях при контролируемых физических факторах (свет, температура, влажность).</a:t>
            </a:r>
            <a:endParaRPr sz="3200" dirty="0"/>
          </a:p>
        </p:txBody>
      </p:sp>
      <p:sp>
        <p:nvSpPr>
          <p:cNvPr id="226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8" name="Номер слайда"/>
          <p:cNvSpPr txBox="1">
            <a:spLocks noGrp="1"/>
          </p:cNvSpPr>
          <p:nvPr>
            <p:ph type="sldNum" sz="quarter" idx="1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r="6127"/>
          <a:stretch/>
        </p:blipFill>
        <p:spPr>
          <a:xfrm>
            <a:off x="7117469" y="3300235"/>
            <a:ext cx="5546358" cy="4860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6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2" name="Номер слайда"/>
          <p:cNvSpPr txBox="1">
            <a:spLocks noGrp="1"/>
          </p:cNvSpPr>
          <p:nvPr>
            <p:ph type="sldNum" sz="quarter" idx="1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5" name="ТЕКСТ ТЕКСТ ТЕКСТ ТЕКСТ ТЕКСТ ТЕКСТ ТЕКСТ ТЕКСТ…"/>
          <p:cNvSpPr txBox="1"/>
          <p:nvPr/>
        </p:nvSpPr>
        <p:spPr>
          <a:xfrm>
            <a:off x="823662" y="2754478"/>
            <a:ext cx="11416652" cy="5704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Когда используются методы размножения </a:t>
            </a:r>
            <a:r>
              <a:rPr lang="en-US" sz="2800" dirty="0" smtClean="0"/>
              <a:t>in vitro</a:t>
            </a:r>
            <a:r>
              <a:rPr lang="ru-RU" sz="2800" dirty="0" smtClean="0"/>
              <a:t>:</a:t>
            </a:r>
          </a:p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2800" dirty="0"/>
          </a:p>
          <a:p>
            <a:pPr marL="514350" indent="-514350" algn="just" defTabSz="457200">
              <a:buClr>
                <a:schemeClr val="accent1"/>
              </a:buClr>
              <a:buSzPct val="91000"/>
              <a:buAutoNum type="arabicParenR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Размножение редких сортов и гибридов растений;</a:t>
            </a:r>
          </a:p>
          <a:p>
            <a:pPr marL="514350" indent="-514350" algn="just" defTabSz="457200">
              <a:buClr>
                <a:schemeClr val="accent1"/>
              </a:buClr>
              <a:buSzPct val="91000"/>
              <a:buAutoNum type="arabicParenR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2800" dirty="0" smtClean="0"/>
          </a:p>
          <a:p>
            <a:pPr marL="514350" indent="-514350" algn="just" defTabSz="457200">
              <a:buClr>
                <a:schemeClr val="accent1"/>
              </a:buClr>
              <a:buSzPct val="91000"/>
              <a:buAutoNum type="arabicParenR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/>
              <a:t> </a:t>
            </a:r>
            <a:r>
              <a:rPr lang="ru-RU" sz="2800" dirty="0" smtClean="0"/>
              <a:t>Для сохранения в культуре новых перспективных сортов, особенно полученных </a:t>
            </a:r>
            <a:r>
              <a:rPr lang="en-US" sz="2800" dirty="0"/>
              <a:t>in </a:t>
            </a:r>
            <a:r>
              <a:rPr lang="en-US" sz="2800" dirty="0" smtClean="0"/>
              <a:t>vitro</a:t>
            </a:r>
            <a:r>
              <a:rPr lang="ru-RU" sz="2800" dirty="0" smtClean="0"/>
              <a:t>;</a:t>
            </a:r>
          </a:p>
          <a:p>
            <a:pPr marL="514350" indent="-514350" algn="just" defTabSz="457200">
              <a:buClr>
                <a:schemeClr val="accent1"/>
              </a:buClr>
              <a:buSzPct val="91000"/>
              <a:buAutoNum type="arabicParenR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2800" dirty="0" smtClean="0"/>
          </a:p>
          <a:p>
            <a:pPr marL="514350" indent="-514350" algn="just" defTabSz="457200">
              <a:buClr>
                <a:schemeClr val="accent1"/>
              </a:buClr>
              <a:buSzPct val="91000"/>
              <a:buAutoNum type="arabicParenR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Быстрое получение большого количества безвирусного материала с дальнейшей посадкой в грунт;</a:t>
            </a:r>
          </a:p>
          <a:p>
            <a:pPr marL="514350" indent="-514350" algn="just" defTabSz="457200">
              <a:buClr>
                <a:schemeClr val="accent1"/>
              </a:buClr>
              <a:buSzPct val="91000"/>
              <a:buAutoNum type="arabicParenR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2800" dirty="0" smtClean="0"/>
          </a:p>
          <a:p>
            <a:pPr marL="514350" indent="-514350" algn="just" defTabSz="457200">
              <a:buClr>
                <a:schemeClr val="accent1"/>
              </a:buClr>
              <a:buSzPct val="91000"/>
              <a:buAutoNum type="arabicParenR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Сохранение редких и исчезающих видов растений;</a:t>
            </a:r>
          </a:p>
          <a:p>
            <a:pPr marL="514350" indent="-514350" algn="just" defTabSz="457200">
              <a:buClr>
                <a:schemeClr val="accent1"/>
              </a:buClr>
              <a:buSzPct val="91000"/>
              <a:buAutoNum type="arabicParenR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2800" dirty="0" smtClean="0"/>
          </a:p>
          <a:p>
            <a:pPr marL="514350" indent="-514350" algn="just" defTabSz="457200">
              <a:buClr>
                <a:schemeClr val="accent1"/>
              </a:buClr>
              <a:buSzPct val="91000"/>
              <a:buAutoNum type="arabicParenR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Ускорение размножения в селекции древесных растений</a:t>
            </a:r>
            <a:endParaRPr sz="2800" dirty="0"/>
          </a:p>
        </p:txBody>
      </p:sp>
      <p:sp>
        <p:nvSpPr>
          <p:cNvPr id="26" name="НАЗВАНИЕ РАЗДЕЛА"/>
          <p:cNvSpPr txBox="1"/>
          <p:nvPr/>
        </p:nvSpPr>
        <p:spPr>
          <a:xfrm>
            <a:off x="379881" y="1092596"/>
            <a:ext cx="776815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Микроклональное размножение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6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9" name="НАЗВАНИЕ РАЗДЕЛА"/>
          <p:cNvSpPr txBox="1"/>
          <p:nvPr/>
        </p:nvSpPr>
        <p:spPr>
          <a:xfrm>
            <a:off x="1185868" y="730100"/>
            <a:ext cx="558165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Преимущества метода</a:t>
            </a:r>
            <a:endParaRPr dirty="0"/>
          </a:p>
        </p:txBody>
      </p:sp>
      <p:sp>
        <p:nvSpPr>
          <p:cNvPr id="263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Номер слайда"/>
          <p:cNvSpPr txBox="1">
            <a:spLocks noGrp="1"/>
          </p:cNvSpPr>
          <p:nvPr>
            <p:ph type="sldNum" sz="quarter" idx="12"/>
          </p:nvPr>
        </p:nvSpPr>
        <p:spPr>
          <a:xfrm>
            <a:off x="11826001" y="9180852"/>
            <a:ext cx="341885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2" name="ТЕКСТ ТЕКСТ ТЕКСТ ТЕКСТ ТЕКСТ ТЕКСТ ТЕКСТ ТЕКСТ…"/>
          <p:cNvSpPr txBox="1"/>
          <p:nvPr/>
        </p:nvSpPr>
        <p:spPr>
          <a:xfrm>
            <a:off x="823662" y="3162789"/>
            <a:ext cx="11416652" cy="5704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just" defTabSz="457200">
              <a:buClr>
                <a:schemeClr val="accent1"/>
              </a:buClr>
              <a:buSzPct val="91000"/>
              <a:buFont typeface="Arial" panose="020B0604020202020204" pitchFamily="34" charset="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Получение генетически однородного посадочного материала;</a:t>
            </a:r>
          </a:p>
          <a:p>
            <a:pPr marL="457200" indent="-457200" algn="just" defTabSz="457200">
              <a:buClr>
                <a:schemeClr val="accent1"/>
              </a:buClr>
              <a:buSzPct val="91000"/>
              <a:buFont typeface="Arial" panose="020B0604020202020204" pitchFamily="34" charset="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Оздоровление растений от грибковых и бактериальных патогенов;</a:t>
            </a:r>
          </a:p>
          <a:p>
            <a:pPr marL="457200" indent="-457200" algn="just" defTabSz="457200">
              <a:buClr>
                <a:schemeClr val="accent1"/>
              </a:buClr>
              <a:buSzPct val="91000"/>
              <a:buFont typeface="Arial" panose="020B0604020202020204" pitchFamily="34" charset="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Освобождение растений от вирусов за счет использования </a:t>
            </a:r>
            <a:r>
              <a:rPr lang="ru-RU" sz="2800" dirty="0" err="1" smtClean="0"/>
              <a:t>меристемной</a:t>
            </a:r>
            <a:r>
              <a:rPr lang="ru-RU" sz="2800" dirty="0" smtClean="0"/>
              <a:t> культуры;</a:t>
            </a:r>
          </a:p>
          <a:p>
            <a:pPr marL="457200" indent="-457200" algn="just" defTabSz="457200">
              <a:buClr>
                <a:schemeClr val="accent1"/>
              </a:buClr>
              <a:buSzPct val="91000"/>
              <a:buFont typeface="Arial" panose="020B0604020202020204" pitchFamily="34" charset="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Высокий коэффициент размножения;</a:t>
            </a:r>
          </a:p>
          <a:p>
            <a:pPr marL="457200" indent="-457200" algn="just" defTabSz="457200">
              <a:buClr>
                <a:schemeClr val="accent1"/>
              </a:buClr>
              <a:buSzPct val="91000"/>
              <a:buFont typeface="Arial" panose="020B0604020202020204" pitchFamily="34" charset="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Размножение растений, трудно размножаемых традиционными способами;</a:t>
            </a:r>
          </a:p>
          <a:p>
            <a:pPr marL="457200" indent="-457200" algn="just" defTabSz="457200">
              <a:buClr>
                <a:schemeClr val="accent1"/>
              </a:buClr>
              <a:buSzPct val="91000"/>
              <a:buFont typeface="Arial" panose="020B0604020202020204" pitchFamily="34" charset="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Возможность проведения работ в течение всего года;</a:t>
            </a:r>
          </a:p>
          <a:p>
            <a:pPr marL="457200" indent="-457200" algn="just" defTabSz="457200">
              <a:buClr>
                <a:schemeClr val="accent1"/>
              </a:buClr>
              <a:buSzPct val="91000"/>
              <a:buFont typeface="Arial" panose="020B0604020202020204" pitchFamily="34" charset="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Массовое производство растений на базе единичных экземпляров;</a:t>
            </a:r>
          </a:p>
          <a:p>
            <a:pPr marL="457200" indent="-457200" algn="just" defTabSz="457200">
              <a:buClr>
                <a:schemeClr val="accent1"/>
              </a:buClr>
              <a:buSzPct val="91000"/>
              <a:buFont typeface="Arial" panose="020B0604020202020204" pitchFamily="34" charset="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800" dirty="0" smtClean="0"/>
              <a:t>Занимает малые площади.</a:t>
            </a:r>
          </a:p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6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9" name="НАЗВАНИЕ РАЗДЕЛА"/>
          <p:cNvSpPr txBox="1"/>
          <p:nvPr/>
        </p:nvSpPr>
        <p:spPr>
          <a:xfrm>
            <a:off x="455790" y="1071778"/>
            <a:ext cx="955069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Этапы </a:t>
            </a:r>
            <a:r>
              <a:rPr lang="ru-RU" dirty="0" err="1" smtClean="0"/>
              <a:t>клонального</a:t>
            </a:r>
            <a:r>
              <a:rPr lang="ru-RU" dirty="0" smtClean="0"/>
              <a:t> </a:t>
            </a:r>
            <a:r>
              <a:rPr lang="ru-RU" dirty="0" err="1" smtClean="0"/>
              <a:t>микроразмножения</a:t>
            </a:r>
            <a:endParaRPr dirty="0"/>
          </a:p>
        </p:txBody>
      </p:sp>
      <p:sp>
        <p:nvSpPr>
          <p:cNvPr id="263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Номер слайда"/>
          <p:cNvSpPr txBox="1">
            <a:spLocks noGrp="1"/>
          </p:cNvSpPr>
          <p:nvPr>
            <p:ph type="sldNum" sz="quarter" idx="12"/>
          </p:nvPr>
        </p:nvSpPr>
        <p:spPr>
          <a:xfrm>
            <a:off x="11826001" y="9180852"/>
            <a:ext cx="341885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2" name="ТЕКСТ ТЕКСТ ТЕКСТ ТЕКСТ ТЕКСТ ТЕКСТ ТЕКСТ ТЕКСТ…"/>
          <p:cNvSpPr txBox="1"/>
          <p:nvPr/>
        </p:nvSpPr>
        <p:spPr>
          <a:xfrm>
            <a:off x="354031" y="2219189"/>
            <a:ext cx="7082483" cy="7304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14350" indent="-514350" algn="just" defTabSz="457200">
              <a:buClr>
                <a:schemeClr val="accent1"/>
              </a:buClr>
              <a:buSzPct val="91000"/>
              <a:buAutoNum type="arabicParenR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Введение в культуру </a:t>
            </a:r>
            <a:r>
              <a:rPr lang="en-US" sz="2600" dirty="0" smtClean="0"/>
              <a:t>in vitro</a:t>
            </a:r>
            <a:r>
              <a:rPr lang="ru-RU" sz="2600" dirty="0" smtClean="0"/>
              <a:t> (выбор растения донора, изолирование и стерилизация, высадка на питательную среду)</a:t>
            </a:r>
          </a:p>
          <a:p>
            <a:pPr marL="514350" indent="-514350" algn="just" defTabSz="457200">
              <a:buClr>
                <a:schemeClr val="accent1"/>
              </a:buClr>
              <a:buSzPct val="91000"/>
              <a:buAutoNum type="arabicParenR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2600" dirty="0" smtClean="0"/>
          </a:p>
          <a:p>
            <a:pPr marL="514350" indent="-514350" algn="just" defTabSz="457200">
              <a:buClr>
                <a:schemeClr val="accent1"/>
              </a:buClr>
              <a:buSzPct val="91000"/>
              <a:buAutoNum type="arabicParenR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Собственно </a:t>
            </a:r>
            <a:r>
              <a:rPr lang="ru-RU" sz="2600" dirty="0" err="1" smtClean="0"/>
              <a:t>микроразмножение</a:t>
            </a:r>
            <a:r>
              <a:rPr lang="ru-RU" sz="2600" dirty="0" smtClean="0"/>
              <a:t> путем:</a:t>
            </a:r>
          </a:p>
          <a:p>
            <a:pPr marL="457200" indent="-4572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Стимуляция развития пазушных почек </a:t>
            </a:r>
            <a:r>
              <a:rPr lang="ru-RU" sz="2600" dirty="0" err="1" smtClean="0"/>
              <a:t>экспланта</a:t>
            </a:r>
            <a:endParaRPr lang="ru-RU" sz="2600" dirty="0" smtClean="0"/>
          </a:p>
          <a:p>
            <a:pPr marL="457200" indent="-4572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err="1" smtClean="0"/>
              <a:t>Микрочеренкование</a:t>
            </a:r>
            <a:r>
              <a:rPr lang="ru-RU" sz="2600" dirty="0" smtClean="0"/>
              <a:t> побега</a:t>
            </a:r>
          </a:p>
          <a:p>
            <a:pPr marL="457200" indent="-457200" algn="just" defTabSz="457200">
              <a:buClr>
                <a:schemeClr val="accent1"/>
              </a:buClr>
              <a:buSzPct val="91000"/>
              <a:buFontTx/>
              <a:buChar char="-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Стимуляции образования </a:t>
            </a:r>
            <a:r>
              <a:rPr lang="ru-RU" sz="2600" dirty="0" err="1" smtClean="0"/>
              <a:t>микроклубней</a:t>
            </a:r>
            <a:r>
              <a:rPr lang="ru-RU" sz="2600" dirty="0" smtClean="0"/>
              <a:t> и </a:t>
            </a:r>
            <a:r>
              <a:rPr lang="ru-RU" sz="2600" dirty="0" err="1" smtClean="0"/>
              <a:t>микролуковичек</a:t>
            </a:r>
            <a:endParaRPr lang="ru-RU" sz="2600" dirty="0"/>
          </a:p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 </a:t>
            </a:r>
          </a:p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>
                <a:solidFill>
                  <a:schemeClr val="accent1"/>
                </a:solidFill>
              </a:rPr>
              <a:t>3) </a:t>
            </a:r>
            <a:r>
              <a:rPr lang="ru-RU" sz="2600" dirty="0" smtClean="0"/>
              <a:t>Укоренение </a:t>
            </a:r>
            <a:r>
              <a:rPr lang="ru-RU" sz="2600" dirty="0" err="1" smtClean="0"/>
              <a:t>микропобегов</a:t>
            </a:r>
            <a:endParaRPr lang="ru-RU" sz="2600" dirty="0" smtClean="0"/>
          </a:p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2600" dirty="0" smtClean="0"/>
          </a:p>
          <a:p>
            <a:pPr algn="just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>
                <a:solidFill>
                  <a:schemeClr val="accent1"/>
                </a:solidFill>
              </a:rPr>
              <a:t>4) </a:t>
            </a:r>
            <a:r>
              <a:rPr lang="ru-RU" sz="2600" dirty="0" smtClean="0"/>
              <a:t>Адаптация растений к условиям </a:t>
            </a:r>
            <a:r>
              <a:rPr lang="en-US" sz="2600" dirty="0" smtClean="0"/>
              <a:t>in vitro</a:t>
            </a:r>
            <a:r>
              <a:rPr lang="ru-RU" sz="2600" dirty="0" smtClean="0"/>
              <a:t> (перенос растений в субстрат и </a:t>
            </a:r>
            <a:r>
              <a:rPr lang="ru-RU" sz="2600" dirty="0" err="1" smtClean="0"/>
              <a:t>климокамеру</a:t>
            </a:r>
            <a:r>
              <a:rPr lang="ru-RU" sz="2600" dirty="0" smtClean="0"/>
              <a:t> или в условия теплицы в почву.</a:t>
            </a:r>
            <a:endParaRPr sz="2600" dirty="0"/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14" y="2935897"/>
            <a:ext cx="5544973" cy="5871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21906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9CC3E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624</Words>
  <Application>Microsoft Office PowerPoint</Application>
  <PresentationFormat>Произвольный</PresentationFormat>
  <Paragraphs>105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Chevin Cyrillic</vt:lpstr>
      <vt:lpstr>Chevin Pro</vt:lpstr>
      <vt:lpstr>ChevinPro-Medium</vt:lpstr>
      <vt:lpstr>Helvetica Neue</vt:lpstr>
      <vt:lpstr>Helvetica Neue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WSR-User</dc:creator>
  <cp:lastModifiedBy>1</cp:lastModifiedBy>
  <cp:revision>24</cp:revision>
  <dcterms:modified xsi:type="dcterms:W3CDTF">2020-10-01T16:26:10Z</dcterms:modified>
</cp:coreProperties>
</file>